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57" r:id="rId12"/>
    <p:sldId id="260" r:id="rId13"/>
    <p:sldId id="272" r:id="rId14"/>
    <p:sldId id="277" r:id="rId15"/>
    <p:sldId id="273" r:id="rId16"/>
    <p:sldId id="274" r:id="rId17"/>
    <p:sldId id="279" r:id="rId18"/>
    <p:sldId id="275" r:id="rId19"/>
    <p:sldId id="276" r:id="rId20"/>
    <p:sldId id="263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загруженности</c:v>
                </c:pt>
              </c:strCache>
            </c:strRef>
          </c:tx>
          <c:dLbls>
            <c:dLbl>
              <c:idx val="4"/>
              <c:layout>
                <c:manualLayout>
                  <c:x val="-1.2703727677089558E-2"/>
                  <c:y val="1.72748878084451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Новоспасский район </c:v>
                </c:pt>
                <c:pt idx="1">
                  <c:v>Старокулаткинский район </c:v>
                </c:pt>
                <c:pt idx="2">
                  <c:v>Павловский район </c:v>
                </c:pt>
                <c:pt idx="3">
                  <c:v>Николаевский район </c:v>
                </c:pt>
                <c:pt idx="4">
                  <c:v>Радищевский район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 formatCode="0.00%">
                  <c:v>0.115</c:v>
                </c:pt>
                <c:pt idx="1">
                  <c:v>0.2</c:v>
                </c:pt>
                <c:pt idx="2" formatCode="0.00%">
                  <c:v>0.215</c:v>
                </c:pt>
                <c:pt idx="3" formatCode="0.00%">
                  <c:v>9.2999999999999999E-2</c:v>
                </c:pt>
                <c:pt idx="4" formatCode="0.00%">
                  <c:v>5.8000000000000003E-2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«Большой спорт на селе»</a:t>
            </a:r>
            <a:endParaRPr lang="ru-RU" dirty="0"/>
          </a:p>
        </p:txBody>
      </p:sp>
      <p:pic>
        <p:nvPicPr>
          <p:cNvPr id="1026" name="Picture 2" descr="Z:\ГУЗАНОВ\Фоны для презентаций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3478"/>
            <a:ext cx="1011045" cy="8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ГУЗАНОВ\Фоны для презентаций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52" y="123478"/>
            <a:ext cx="2463751" cy="6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7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5486"/>
            <a:ext cx="8784976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Century Gothic" pitchFamily="34" charset="0"/>
              </a:rPr>
              <a:t>Установка хоккейных кортов с мобильными раздевалками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в </a:t>
            </a:r>
            <a:r>
              <a:rPr lang="ru-RU" dirty="0">
                <a:latin typeface="Century Gothic" pitchFamily="34" charset="0"/>
              </a:rPr>
              <a:t>муниципальных образованиях:</a:t>
            </a:r>
          </a:p>
          <a:p>
            <a:pPr marL="0" indent="0">
              <a:buNone/>
            </a:pPr>
            <a:r>
              <a:rPr lang="ru-RU" sz="2100" dirty="0">
                <a:latin typeface="Century Gothic" pitchFamily="34" charset="0"/>
              </a:rPr>
              <a:t>«</a:t>
            </a:r>
            <a:r>
              <a:rPr lang="ru-RU" sz="2100" dirty="0" err="1">
                <a:latin typeface="Century Gothic" pitchFamily="34" charset="0"/>
              </a:rPr>
              <a:t>Барышский</a:t>
            </a:r>
            <a:r>
              <a:rPr lang="ru-RU" sz="2100" dirty="0">
                <a:latin typeface="Century Gothic" pitchFamily="34" charset="0"/>
              </a:rPr>
              <a:t> район» - </a:t>
            </a:r>
            <a:r>
              <a:rPr lang="ru-RU" sz="2100" dirty="0" smtClean="0">
                <a:latin typeface="Century Gothic" pitchFamily="34" charset="0"/>
              </a:rPr>
              <a:t>1</a:t>
            </a:r>
          </a:p>
          <a:p>
            <a:pPr marL="0" indent="0">
              <a:buNone/>
            </a:pPr>
            <a:r>
              <a:rPr lang="ru-RU" sz="2100" dirty="0">
                <a:latin typeface="Century Gothic" pitchFamily="34" charset="0"/>
              </a:rPr>
              <a:t>«</a:t>
            </a:r>
            <a:r>
              <a:rPr lang="ru-RU" sz="2100" dirty="0" err="1">
                <a:latin typeface="Century Gothic" pitchFamily="34" charset="0"/>
              </a:rPr>
              <a:t>Старомайнский</a:t>
            </a:r>
            <a:r>
              <a:rPr lang="ru-RU" sz="2100" dirty="0">
                <a:latin typeface="Century Gothic" pitchFamily="34" charset="0"/>
              </a:rPr>
              <a:t> район» - </a:t>
            </a:r>
            <a:r>
              <a:rPr lang="ru-RU" sz="2100" dirty="0" smtClean="0">
                <a:latin typeface="Century Gothic" pitchFamily="34" charset="0"/>
              </a:rPr>
              <a:t>1</a:t>
            </a:r>
          </a:p>
          <a:p>
            <a:pPr marL="0" indent="0">
              <a:buNone/>
            </a:pPr>
            <a:r>
              <a:rPr lang="ru-RU" sz="2100" dirty="0">
                <a:latin typeface="Century Gothic" pitchFamily="34" charset="0"/>
              </a:rPr>
              <a:t>«</a:t>
            </a:r>
            <a:r>
              <a:rPr lang="ru-RU" sz="2100" dirty="0" err="1">
                <a:latin typeface="Century Gothic" pitchFamily="34" charset="0"/>
              </a:rPr>
              <a:t>Вешкаймский</a:t>
            </a:r>
            <a:r>
              <a:rPr lang="ru-RU" sz="2100" dirty="0">
                <a:latin typeface="Century Gothic" pitchFamily="34" charset="0"/>
              </a:rPr>
              <a:t> район» - </a:t>
            </a:r>
            <a:r>
              <a:rPr lang="ru-RU" sz="2100" dirty="0" smtClean="0">
                <a:latin typeface="Century Gothic" pitchFamily="34" charset="0"/>
              </a:rPr>
              <a:t>1</a:t>
            </a:r>
          </a:p>
          <a:p>
            <a:pPr marL="0" indent="0">
              <a:buNone/>
            </a:pPr>
            <a:r>
              <a:rPr lang="ru-RU" sz="2100" dirty="0">
                <a:latin typeface="Century Gothic" pitchFamily="34" charset="0"/>
              </a:rPr>
              <a:t>«</a:t>
            </a:r>
            <a:r>
              <a:rPr lang="ru-RU" sz="2100" dirty="0" err="1">
                <a:latin typeface="Century Gothic" pitchFamily="34" charset="0"/>
              </a:rPr>
              <a:t>Инзенский</a:t>
            </a:r>
            <a:r>
              <a:rPr lang="ru-RU" sz="2100" dirty="0">
                <a:latin typeface="Century Gothic" pitchFamily="34" charset="0"/>
              </a:rPr>
              <a:t> район»   - </a:t>
            </a:r>
            <a:r>
              <a:rPr lang="ru-RU" sz="2100" dirty="0" smtClean="0">
                <a:latin typeface="Century Gothic" pitchFamily="34" charset="0"/>
              </a:rPr>
              <a:t>1</a:t>
            </a:r>
          </a:p>
          <a:p>
            <a:pPr marL="0" indent="0">
              <a:buNone/>
            </a:pPr>
            <a:r>
              <a:rPr lang="ru-RU" sz="2100" dirty="0">
                <a:latin typeface="Century Gothic" pitchFamily="34" charset="0"/>
              </a:rPr>
              <a:t>«</a:t>
            </a:r>
            <a:r>
              <a:rPr lang="ru-RU" sz="2100" dirty="0" err="1">
                <a:latin typeface="Century Gothic" pitchFamily="34" charset="0"/>
              </a:rPr>
              <a:t>Кузоватовский</a:t>
            </a:r>
            <a:r>
              <a:rPr lang="ru-RU" sz="2100" dirty="0">
                <a:latin typeface="Century Gothic" pitchFamily="34" charset="0"/>
              </a:rPr>
              <a:t> район»  - </a:t>
            </a:r>
            <a:r>
              <a:rPr lang="ru-RU" sz="2100" dirty="0" smtClean="0">
                <a:latin typeface="Century Gothic" pitchFamily="34" charset="0"/>
              </a:rPr>
              <a:t>1</a:t>
            </a:r>
          </a:p>
          <a:p>
            <a:pPr marL="0" indent="0">
              <a:buNone/>
            </a:pPr>
            <a:r>
              <a:rPr lang="ru-RU" sz="2100" dirty="0">
                <a:latin typeface="Century Gothic" pitchFamily="34" charset="0"/>
              </a:rPr>
              <a:t>«</a:t>
            </a:r>
            <a:r>
              <a:rPr lang="ru-RU" sz="2100" dirty="0" err="1">
                <a:latin typeface="Century Gothic" pitchFamily="34" charset="0"/>
              </a:rPr>
              <a:t>Мелекесский</a:t>
            </a:r>
            <a:r>
              <a:rPr lang="ru-RU" sz="2100" dirty="0">
                <a:latin typeface="Century Gothic" pitchFamily="34" charset="0"/>
              </a:rPr>
              <a:t> район» - </a:t>
            </a:r>
            <a:r>
              <a:rPr lang="ru-RU" sz="2100" dirty="0" smtClean="0">
                <a:latin typeface="Century Gothic" pitchFamily="34" charset="0"/>
              </a:rPr>
              <a:t>1</a:t>
            </a:r>
          </a:p>
          <a:p>
            <a:pPr marL="0" indent="0">
              <a:buNone/>
            </a:pPr>
            <a:r>
              <a:rPr lang="ru-RU" sz="2100" dirty="0">
                <a:latin typeface="Century Gothic" pitchFamily="34" charset="0"/>
              </a:rPr>
              <a:t>«</a:t>
            </a:r>
            <a:r>
              <a:rPr lang="ru-RU" sz="2100" dirty="0" err="1">
                <a:latin typeface="Century Gothic" pitchFamily="34" charset="0"/>
              </a:rPr>
              <a:t>Старомайнский</a:t>
            </a:r>
            <a:r>
              <a:rPr lang="ru-RU" sz="2100" dirty="0">
                <a:latin typeface="Century Gothic" pitchFamily="34" charset="0"/>
              </a:rPr>
              <a:t> район» - </a:t>
            </a:r>
            <a:r>
              <a:rPr lang="ru-RU" sz="2100" dirty="0" smtClean="0">
                <a:latin typeface="Century Gothic" pitchFamily="34" charset="0"/>
              </a:rPr>
              <a:t>1</a:t>
            </a:r>
          </a:p>
          <a:p>
            <a:pPr marL="0" indent="0">
              <a:buNone/>
            </a:pPr>
            <a:r>
              <a:rPr lang="ru-RU" sz="2100" dirty="0">
                <a:latin typeface="Century Gothic" pitchFamily="34" charset="0"/>
              </a:rPr>
              <a:t>«</a:t>
            </a:r>
            <a:r>
              <a:rPr lang="ru-RU" sz="2100" dirty="0" err="1">
                <a:latin typeface="Century Gothic" pitchFamily="34" charset="0"/>
              </a:rPr>
              <a:t>Сурский</a:t>
            </a:r>
            <a:r>
              <a:rPr lang="ru-RU" sz="2100" dirty="0">
                <a:latin typeface="Century Gothic" pitchFamily="34" charset="0"/>
              </a:rPr>
              <a:t> район» - </a:t>
            </a:r>
            <a:r>
              <a:rPr lang="ru-RU" sz="2100" dirty="0" smtClean="0">
                <a:latin typeface="Century Gothic" pitchFamily="34" charset="0"/>
              </a:rPr>
              <a:t>1</a:t>
            </a:r>
          </a:p>
          <a:p>
            <a:pPr marL="0" indent="0">
              <a:buNone/>
            </a:pPr>
            <a:r>
              <a:rPr lang="ru-RU" sz="2100" dirty="0">
                <a:latin typeface="Century Gothic" pitchFamily="34" charset="0"/>
              </a:rPr>
              <a:t>«</a:t>
            </a:r>
            <a:r>
              <a:rPr lang="ru-RU" sz="2100" dirty="0" err="1">
                <a:latin typeface="Century Gothic" pitchFamily="34" charset="0"/>
              </a:rPr>
              <a:t>Чердаклинский</a:t>
            </a:r>
            <a:r>
              <a:rPr lang="ru-RU" sz="2100" dirty="0">
                <a:latin typeface="Century Gothic" pitchFamily="34" charset="0"/>
              </a:rPr>
              <a:t> район» - 1</a:t>
            </a:r>
            <a:endParaRPr lang="ru-RU" sz="2100" dirty="0" smtClean="0">
              <a:latin typeface="Century Gothic" pitchFamily="34" charset="0"/>
            </a:endParaRPr>
          </a:p>
        </p:txBody>
      </p:sp>
      <p:pic>
        <p:nvPicPr>
          <p:cNvPr id="9218" name="Picture 2" descr="https://www.cgstudio.com/imgd/l/11/5695208861946e6d688b4567/5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89" y="3119455"/>
            <a:ext cx="232991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xn-----glcebh5bjheaccklx2g.xn--p1ai/wp-content/uploads/2016/09/%D0%BA%D0%BE%D1%80%D0%BE%D0%B1%D0%BA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17" y="1635646"/>
            <a:ext cx="2664296" cy="126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5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2221"/>
            <a:ext cx="4968552" cy="4377761"/>
          </a:xfrm>
          <a:solidFill>
            <a:srgbClr val="4BACC6">
              <a:alpha val="20000"/>
            </a:srgb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100" dirty="0">
                <a:latin typeface="Century Gothic" pitchFamily="34" charset="0"/>
              </a:rPr>
              <a:t>Согласно </a:t>
            </a:r>
            <a:r>
              <a:rPr lang="ru-RU" sz="5100" dirty="0" smtClean="0">
                <a:latin typeface="Century Gothic" pitchFamily="34" charset="0"/>
              </a:rPr>
              <a:t>программе «Спорт на селе» </a:t>
            </a:r>
            <a:r>
              <a:rPr lang="ru-RU" sz="5100" dirty="0">
                <a:latin typeface="Century Gothic" pitchFamily="34" charset="0"/>
              </a:rPr>
              <a:t>каждый тренер, который приедет работать </a:t>
            </a:r>
            <a:r>
              <a:rPr lang="ru-RU" sz="5100" dirty="0" smtClean="0">
                <a:latin typeface="Century Gothic" pitchFamily="34" charset="0"/>
              </a:rPr>
              <a:t>в </a:t>
            </a:r>
            <a:r>
              <a:rPr lang="ru-RU" sz="5100" dirty="0">
                <a:latin typeface="Century Gothic" pitchFamily="34" charset="0"/>
              </a:rPr>
              <a:t>сельскую спортивную организацию, получит единовременную выплату  </a:t>
            </a:r>
            <a:r>
              <a:rPr lang="ru-RU" sz="5100" dirty="0" smtClean="0">
                <a:latin typeface="Century Gothic" pitchFamily="34" charset="0"/>
              </a:rPr>
              <a:t>в </a:t>
            </a:r>
            <a:r>
              <a:rPr lang="ru-RU" sz="5100" dirty="0">
                <a:latin typeface="Century Gothic" pitchFamily="34" charset="0"/>
              </a:rPr>
              <a:t>размере 1 млн. рублей. Эти деньги можно будет использовать </a:t>
            </a:r>
            <a:r>
              <a:rPr lang="ru-RU" sz="5100" dirty="0" smtClean="0">
                <a:latin typeface="Century Gothic" pitchFamily="34" charset="0"/>
              </a:rPr>
              <a:t>на </a:t>
            </a:r>
            <a:r>
              <a:rPr lang="ru-RU" sz="5100" dirty="0">
                <a:latin typeface="Century Gothic" pitchFamily="34" charset="0"/>
              </a:rPr>
              <a:t>приобретение жилья.</a:t>
            </a:r>
          </a:p>
          <a:p>
            <a:pPr marL="0" indent="0">
              <a:buNone/>
            </a:pPr>
            <a:endParaRPr lang="ru-RU" sz="51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5100" dirty="0" smtClean="0">
                <a:latin typeface="Century Gothic" pitchFamily="34" charset="0"/>
              </a:rPr>
              <a:t>В </a:t>
            </a:r>
            <a:r>
              <a:rPr lang="ru-RU" sz="5100" dirty="0">
                <a:latin typeface="Century Gothic" pitchFamily="34" charset="0"/>
              </a:rPr>
              <a:t>соответствии с условиями программы тренер должен </a:t>
            </a:r>
            <a:r>
              <a:rPr lang="ru-RU" sz="5100" dirty="0" smtClean="0">
                <a:latin typeface="Century Gothic" pitchFamily="34" charset="0"/>
              </a:rPr>
              <a:t>будет отработать  в </a:t>
            </a:r>
            <a:r>
              <a:rPr lang="ru-RU" sz="5100" dirty="0">
                <a:latin typeface="Century Gothic" pitchFamily="34" charset="0"/>
              </a:rPr>
              <a:t>сельской местности течение 5 лет со дня заключения договора.</a:t>
            </a:r>
          </a:p>
          <a:p>
            <a:pPr marL="0" indent="0">
              <a:buNone/>
            </a:pPr>
            <a:endParaRPr lang="ru-RU" dirty="0">
              <a:latin typeface="Century Gothic" pitchFamily="34" charset="0"/>
            </a:endParaRPr>
          </a:p>
        </p:txBody>
      </p:sp>
      <p:pic>
        <p:nvPicPr>
          <p:cNvPr id="3076" name="Picture 4" descr="https://avatars.mds.yandex.net/get-zen_doc/29485/pub_5bf902e852ef2600a9401bcc_5bf903c583ae4500aa3daaf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83718"/>
            <a:ext cx="2664296" cy="177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torage.bash.news/2020/07/20/18/12/1595268778-dfc485955ee5d597e1746edf296c19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7494"/>
            <a:ext cx="2771668" cy="1695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4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5486"/>
            <a:ext cx="7848872" cy="4536504"/>
          </a:xfrm>
          <a:solidFill>
            <a:srgbClr val="4BACC6">
              <a:alpha val="20000"/>
            </a:srgb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Проект позволит посредством консолидации усилий Министерства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муниципалитетов Ульяновской области реализовать комплексный подход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создании условий для занятий спортом в сельской местности:</a:t>
            </a:r>
          </a:p>
          <a:p>
            <a:pPr marL="0" indent="0">
              <a:buNone/>
            </a:pPr>
            <a:endParaRPr lang="ru-RU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-привлечь </a:t>
            </a:r>
            <a:r>
              <a:rPr lang="ru-RU" dirty="0">
                <a:latin typeface="Century Gothic" pitchFamily="34" charset="0"/>
              </a:rPr>
              <a:t>в сельские населённые пункты кадры и оказать материальную поддержку тренерам, осуществляющим спортивную подготовку;</a:t>
            </a:r>
          </a:p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-предоставить </a:t>
            </a:r>
            <a:r>
              <a:rPr lang="ru-RU" dirty="0">
                <a:latin typeface="Century Gothic" pitchFamily="34" charset="0"/>
              </a:rPr>
              <a:t>возможность сельским школьникам возможность полноценно заниматься спортом, проходить качественную спортивную подготовку.</a:t>
            </a:r>
          </a:p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 </a:t>
            </a:r>
            <a:endParaRPr lang="ru-RU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Программа </a:t>
            </a:r>
            <a:r>
              <a:rPr lang="ru-RU" dirty="0">
                <a:latin typeface="Century Gothic" pitchFamily="34" charset="0"/>
              </a:rPr>
              <a:t>будет действовать до 2025 года, уже в этом году 10 тренеров получат свой грант.	</a:t>
            </a:r>
          </a:p>
          <a:p>
            <a:pPr marL="0" indent="0">
              <a:buNone/>
            </a:pP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3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17"/>
            <a:ext cx="5580112" cy="7920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Century Gothic" pitchFamily="34" charset="0"/>
              </a:rPr>
              <a:t>Мероприятия: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75606"/>
            <a:ext cx="6300192" cy="3456384"/>
          </a:xfrm>
          <a:solidFill>
            <a:srgbClr val="00B0F0">
              <a:alpha val="20000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- зимние и летние сельские спортивные игры; </a:t>
            </a:r>
          </a:p>
          <a:p>
            <a:pPr marL="0" indent="0">
              <a:buNone/>
            </a:pPr>
            <a:endParaRPr lang="ru-RU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- </a:t>
            </a:r>
            <a:r>
              <a:rPr lang="ru-RU" dirty="0">
                <a:latin typeface="Century Gothic" pitchFamily="34" charset="0"/>
              </a:rPr>
              <a:t>региональные фестивали ВФСК «ГТО»;</a:t>
            </a:r>
          </a:p>
          <a:p>
            <a:pPr marL="0" indent="0">
              <a:buNone/>
            </a:pPr>
            <a:endParaRPr lang="ru-RU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- </a:t>
            </a:r>
            <a:r>
              <a:rPr lang="ru-RU" dirty="0">
                <a:latin typeface="Century Gothic" pitchFamily="34" charset="0"/>
              </a:rPr>
              <a:t>традиционная легкоатлетическая эстафета на приз газеты «Ульяновская правда»; </a:t>
            </a:r>
          </a:p>
        </p:txBody>
      </p:sp>
      <p:pic>
        <p:nvPicPr>
          <p:cNvPr id="2050" name="Picture 2" descr="https://ulpravda.ru/pictures/news/big/66899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7534"/>
            <a:ext cx="2088232" cy="139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ort.ulgov.ru/media/k2/items/cache/f312729801cf9a098b817e9394a25d6b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9702"/>
            <a:ext cx="2088232" cy="139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lpravda.ru/pictures/news/big/69749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51870"/>
            <a:ext cx="2088232" cy="139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6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712"/>
            <a:ext cx="8229600" cy="80884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000" dirty="0">
                <a:latin typeface="Century Gothic" pitchFamily="34" charset="0"/>
              </a:rPr>
              <a:t>Р</a:t>
            </a:r>
            <a:r>
              <a:rPr lang="ru-RU" sz="2000" dirty="0" smtClean="0">
                <a:latin typeface="Century Gothic" pitchFamily="34" charset="0"/>
              </a:rPr>
              <a:t>еализация </a:t>
            </a:r>
            <a:r>
              <a:rPr lang="ru-RU" sz="2000" dirty="0">
                <a:latin typeface="Century Gothic" pitchFamily="34" charset="0"/>
              </a:rPr>
              <a:t>комплекса «ГТО» немного о статистике за последние пять лет:</a:t>
            </a:r>
            <a:br>
              <a:rPr lang="ru-RU" sz="2000" dirty="0">
                <a:latin typeface="Century Gothic" pitchFamily="34" charset="0"/>
              </a:rPr>
            </a:br>
            <a:endParaRPr lang="ru-RU" sz="2000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9582"/>
            <a:ext cx="8229600" cy="33944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000" dirty="0" smtClean="0">
                <a:latin typeface="Century Gothic" pitchFamily="34" charset="0"/>
              </a:rPr>
              <a:t> </a:t>
            </a:r>
            <a:r>
              <a:rPr lang="ru-RU" sz="7000" dirty="0">
                <a:latin typeface="Century Gothic" pitchFamily="34" charset="0"/>
              </a:rPr>
              <a:t>МО «Новоспасский район» зарегистрированных — 1588 чел., принявших в 2020 году— 85 чел.</a:t>
            </a:r>
          </a:p>
          <a:p>
            <a:pPr marL="0" indent="0">
              <a:buNone/>
            </a:pPr>
            <a:endParaRPr lang="en-US" sz="70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7000" dirty="0" smtClean="0">
                <a:latin typeface="Century Gothic" pitchFamily="34" charset="0"/>
              </a:rPr>
              <a:t> </a:t>
            </a:r>
            <a:r>
              <a:rPr lang="ru-RU" sz="7000" dirty="0">
                <a:latin typeface="Century Gothic" pitchFamily="34" charset="0"/>
              </a:rPr>
              <a:t>МО «Павловский район» зарегистрированных — 1191чел., принявших в 2020 году — 105 чел.</a:t>
            </a:r>
          </a:p>
          <a:p>
            <a:pPr marL="0" indent="0">
              <a:buNone/>
            </a:pPr>
            <a:endParaRPr lang="en-US" sz="70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7000" dirty="0" smtClean="0">
                <a:latin typeface="Century Gothic" pitchFamily="34" charset="0"/>
              </a:rPr>
              <a:t> </a:t>
            </a:r>
            <a:r>
              <a:rPr lang="ru-RU" sz="7000" dirty="0">
                <a:latin typeface="Century Gothic" pitchFamily="34" charset="0"/>
              </a:rPr>
              <a:t>МО «Старокулаткинский район» зарегистрированных — 796чел, принявших в 2020 году — 76 чел.</a:t>
            </a:r>
          </a:p>
          <a:p>
            <a:pPr marL="0" indent="0">
              <a:buNone/>
            </a:pPr>
            <a:endParaRPr lang="en-US" sz="70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7000" dirty="0" smtClean="0">
                <a:latin typeface="Century Gothic" pitchFamily="34" charset="0"/>
              </a:rPr>
              <a:t>МО </a:t>
            </a:r>
            <a:r>
              <a:rPr lang="ru-RU" sz="7000" dirty="0">
                <a:latin typeface="Century Gothic" pitchFamily="34" charset="0"/>
              </a:rPr>
              <a:t>«Радищевский район» зарегистрированных — 1269чел., принявших в 2020 году — 62 чел.</a:t>
            </a:r>
          </a:p>
          <a:p>
            <a:pPr marL="0" indent="0">
              <a:buNone/>
            </a:pPr>
            <a:endParaRPr lang="en-US" sz="70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7000" dirty="0" smtClean="0">
                <a:latin typeface="Century Gothic" pitchFamily="34" charset="0"/>
              </a:rPr>
              <a:t>МО </a:t>
            </a:r>
            <a:r>
              <a:rPr lang="ru-RU" sz="7000" dirty="0">
                <a:latin typeface="Century Gothic" pitchFamily="34" charset="0"/>
              </a:rPr>
              <a:t>«Николаевский район» зарегистрированных 1910 человек, принявших в 2020 году 45 человек.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Дмитрий\Downloads\kisspng-check-mark-symbol-clip-art-black-check-mark-5b13a571e7b721.56169879152801419394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9" y="1174168"/>
            <a:ext cx="246119" cy="2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митрий\Downloads\kisspng-check-mark-symbol-clip-art-black-check-mark-5b13a571e7b721.56169879152801419394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8" y="1995686"/>
            <a:ext cx="246119" cy="2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Дмитрий\Downloads\kisspng-check-mark-symbol-clip-art-black-check-mark-5b13a571e7b721.56169879152801419394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7" y="2715766"/>
            <a:ext cx="246119" cy="2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митрий\Downloads\kisspng-check-mark-symbol-clip-art-black-check-mark-5b13a571e7b721.56169879152801419394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9" y="3411846"/>
            <a:ext cx="246119" cy="2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Дмитрий\Downloads\kisspng-check-mark-symbol-clip-art-black-check-mark-5b13a571e7b721.56169879152801419394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6" y="4227934"/>
            <a:ext cx="246119" cy="2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1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154" y="0"/>
            <a:ext cx="4788024" cy="7920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dirty="0">
                <a:latin typeface="Century Gothic" pitchFamily="34" charset="0"/>
              </a:rPr>
              <a:t>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7" y="1200150"/>
            <a:ext cx="5338937" cy="3675856"/>
          </a:xfrm>
          <a:solidFill>
            <a:srgbClr val="00B0F0">
              <a:alpha val="2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Century Gothic" pitchFamily="34" charset="0"/>
              </a:rPr>
              <a:t>- региональный фестиваль северной ходьбы;  </a:t>
            </a:r>
          </a:p>
          <a:p>
            <a:pPr marL="0" indent="0">
              <a:buNone/>
            </a:pPr>
            <a:r>
              <a:rPr lang="ru-RU" sz="2800" dirty="0">
                <a:latin typeface="Century Gothic" pitchFamily="34" charset="0"/>
              </a:rPr>
              <a:t>- региональный этап президентских спортивных игр;  </a:t>
            </a:r>
          </a:p>
          <a:p>
            <a:pPr marL="0" indent="0">
              <a:buNone/>
            </a:pPr>
            <a:r>
              <a:rPr lang="ru-RU" sz="2800" dirty="0">
                <a:latin typeface="Century Gothic" pitchFamily="34" charset="0"/>
              </a:rPr>
              <a:t>- региональный этап президентских спортивных состязаний;</a:t>
            </a:r>
          </a:p>
        </p:txBody>
      </p:sp>
      <p:pic>
        <p:nvPicPr>
          <p:cNvPr id="3074" name="Picture 2" descr="https://ulpressa.ru/wp-content/uploads/old/5-2118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203598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lpravda.ru/pictures/news/big/71438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075806"/>
            <a:ext cx="239866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86808" cy="853603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ru-RU" dirty="0">
                <a:latin typeface="Century Gothic" pitchFamily="34" charset="0"/>
              </a:rPr>
              <a:t>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1590"/>
            <a:ext cx="4572000" cy="3456384"/>
          </a:xfrm>
          <a:solidFill>
            <a:srgbClr val="00B0F0">
              <a:alpha val="20000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соревнования </a:t>
            </a:r>
            <a:r>
              <a:rPr lang="ru-RU" dirty="0">
                <a:latin typeface="Century Gothic" pitchFamily="34" charset="0"/>
              </a:rPr>
              <a:t>в рамках </a:t>
            </a:r>
            <a:r>
              <a:rPr lang="ru-RU" dirty="0" smtClean="0">
                <a:latin typeface="Century Gothic" pitchFamily="34" charset="0"/>
              </a:rPr>
              <a:t>проектов:</a:t>
            </a:r>
          </a:p>
          <a:p>
            <a:pPr marL="0" indent="0">
              <a:buNone/>
            </a:pPr>
            <a:endParaRPr lang="ru-RU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-«Волейбол </a:t>
            </a:r>
            <a:r>
              <a:rPr lang="ru-RU" dirty="0">
                <a:latin typeface="Century Gothic" pitchFamily="34" charset="0"/>
              </a:rPr>
              <a:t>в школу</a:t>
            </a:r>
            <a:r>
              <a:rPr lang="ru-RU" dirty="0" smtClean="0">
                <a:latin typeface="Century Gothic" pitchFamily="34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-«</a:t>
            </a:r>
            <a:r>
              <a:rPr lang="ru-RU" dirty="0">
                <a:latin typeface="Century Gothic" pitchFamily="34" charset="0"/>
              </a:rPr>
              <a:t>Баскетбол </a:t>
            </a:r>
            <a:r>
              <a:rPr lang="ru-RU" dirty="0" smtClean="0">
                <a:latin typeface="Century Gothic" pitchFamily="34" charset="0"/>
              </a:rPr>
              <a:t>в </a:t>
            </a:r>
            <a:r>
              <a:rPr lang="ru-RU" dirty="0">
                <a:latin typeface="Century Gothic" pitchFamily="34" charset="0"/>
              </a:rPr>
              <a:t>школу</a:t>
            </a:r>
            <a:r>
              <a:rPr lang="ru-RU" dirty="0" smtClean="0">
                <a:latin typeface="Century Gothic" pitchFamily="34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-«</a:t>
            </a:r>
            <a:r>
              <a:rPr lang="ru-RU" dirty="0">
                <a:latin typeface="Century Gothic" pitchFamily="34" charset="0"/>
              </a:rPr>
              <a:t>Мини-футбол в школу</a:t>
            </a:r>
            <a:r>
              <a:rPr lang="ru-RU" dirty="0" smtClean="0">
                <a:latin typeface="Century Gothic" pitchFamily="34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-«</a:t>
            </a:r>
            <a:r>
              <a:rPr lang="ru-RU" dirty="0">
                <a:latin typeface="Century Gothic" pitchFamily="34" charset="0"/>
              </a:rPr>
              <a:t>Плетёный мяч</a:t>
            </a:r>
            <a:r>
              <a:rPr lang="ru-RU" dirty="0" smtClean="0">
                <a:latin typeface="Century Gothic" pitchFamily="34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-«</a:t>
            </a:r>
            <a:r>
              <a:rPr lang="ru-RU" dirty="0">
                <a:latin typeface="Century Gothic" pitchFamily="34" charset="0"/>
              </a:rPr>
              <a:t>Золотая шайба»</a:t>
            </a:r>
          </a:p>
        </p:txBody>
      </p:sp>
      <p:pic>
        <p:nvPicPr>
          <p:cNvPr id="4098" name="Picture 2" descr="https://sport.ulgov.ru/media/k2/items/cache/be558df57ee1bb0ff5368c31d4836afc_XL.jpg?t=-62169984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5566"/>
            <a:ext cx="206762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lpravda.ru/pictures/news/big/66181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31790"/>
            <a:ext cx="206762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97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155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Загруженность спортивных объектов:</a:t>
            </a:r>
            <a:r>
              <a:rPr lang="ru-RU" sz="2000" dirty="0">
                <a:latin typeface="Century Gothic" pitchFamily="34" charset="0"/>
              </a:rPr>
              <a:t/>
            </a:r>
            <a:br>
              <a:rPr lang="ru-RU" sz="2000" dirty="0">
                <a:latin typeface="Century Gothic" pitchFamily="34" charset="0"/>
              </a:rPr>
            </a:br>
            <a:endParaRPr lang="ru-RU" sz="2000" dirty="0">
              <a:latin typeface="Century Gothic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139149"/>
              </p:ext>
            </p:extLst>
          </p:nvPr>
        </p:nvGraphicFramePr>
        <p:xfrm>
          <a:off x="395536" y="987574"/>
          <a:ext cx="8435280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245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73" y="123478"/>
            <a:ext cx="5128191" cy="3116267"/>
          </a:xfrm>
          <a:solidFill>
            <a:srgbClr val="00B0F0">
              <a:alpha val="2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Региональный этап Х зимних сельских спортивных игр  который пройдет с 19-21 февраля 2021 года в Сенгилее</a:t>
            </a:r>
            <a:r>
              <a:rPr lang="ru-RU" b="1" dirty="0">
                <a:latin typeface="Century Gothic" pitchFamily="34" charset="0"/>
              </a:rPr>
              <a:t>!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5122" name="Picture 2" descr="https://sport.ulgov.ru/media/k2/items/cache/67909fecdedbae08214b0f676104af58_XL.jpg?t=1550466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9745"/>
            <a:ext cx="2448272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lyanovsk.express/wp-content/uploads/2019/02/76b6239ab3d59e8abf2780196777289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7494"/>
            <a:ext cx="3130440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73online.ru/pic/sz/800x400/upld_190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89830"/>
            <a:ext cx="3111155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7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32" y="0"/>
            <a:ext cx="3642128" cy="69954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Century Gothic" pitchFamily="34" charset="0"/>
              </a:rPr>
              <a:t>«УРОЖАЙ</a:t>
            </a:r>
            <a:r>
              <a:rPr lang="ru-RU" sz="3600" dirty="0" smtClean="0">
                <a:latin typeface="Century Gothic" pitchFamily="34" charset="0"/>
              </a:rPr>
              <a:t>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0"/>
            <a:ext cx="8712968" cy="776479"/>
          </a:xfrm>
          <a:solidFill>
            <a:srgbClr val="00B0F0">
              <a:alpha val="20000"/>
            </a:srgb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dirty="0">
                <a:latin typeface="Century Gothic" pitchFamily="34" charset="0"/>
              </a:rPr>
              <a:t>С целью развития и поддержки сельского спорта, на территории Ульяновской области планируется возобновить работу  АНО ФСК «УРОЖАЙ»</a:t>
            </a:r>
          </a:p>
        </p:txBody>
      </p:sp>
      <p:pic>
        <p:nvPicPr>
          <p:cNvPr id="6146" name="Picture 2" descr="Z:\БУРЫЛИН\Новоспасск 10.02.2021\Структура 111 (1)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623"/>
            <a:ext cx="8568952" cy="357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1510"/>
            <a:ext cx="8280920" cy="2232248"/>
          </a:xfrm>
          <a:solidFill>
            <a:srgbClr val="4BACC6">
              <a:alpha val="20000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В развитие инфраструктуры Министерство включает строительство малобюджетных </a:t>
            </a:r>
            <a:r>
              <a:rPr lang="ru-RU" dirty="0" err="1">
                <a:latin typeface="Century Gothic" pitchFamily="34" charset="0"/>
              </a:rPr>
              <a:t>ФОКов</a:t>
            </a:r>
            <a:r>
              <a:rPr lang="ru-RU" dirty="0">
                <a:latin typeface="Century Gothic" pitchFamily="34" charset="0"/>
              </a:rPr>
              <a:t>, закупка и установка 29 хоккейных кортов с мобильными раздевалками на территории муниципальных образований с 2021 по 2023 года</a:t>
            </a:r>
          </a:p>
        </p:txBody>
      </p:sp>
      <p:pic>
        <p:nvPicPr>
          <p:cNvPr id="8194" name="Picture 2" descr="https://ohu.ru/img/gallery/2015/07/Bez-imeni-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5766"/>
            <a:ext cx="3384376" cy="21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ia-ostrova.ru/load/source/news_17112016160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33562"/>
            <a:ext cx="3384376" cy="21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57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923678"/>
            <a:ext cx="5122912" cy="8675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itchFamily="34" charset="0"/>
              </a:rPr>
              <a:t>Спасибо за внимание!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4" name="Picture 2" descr="Z:\ГУЗАНОВ\Фоны для презентаций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3478"/>
            <a:ext cx="1011045" cy="8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ГУЗАНОВ\Фоны для презентаций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52" y="123478"/>
            <a:ext cx="2463751" cy="6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5486"/>
            <a:ext cx="6707088" cy="2163687"/>
          </a:xfrm>
          <a:solidFill>
            <a:srgbClr val="00B0F0">
              <a:alpha val="20000"/>
            </a:srgb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В 2021 году предусмотрено </a:t>
            </a:r>
            <a:r>
              <a:rPr lang="ru-RU" b="1" dirty="0">
                <a:latin typeface="Century Gothic" pitchFamily="34" charset="0"/>
              </a:rPr>
              <a:t>создание и модернизация</a:t>
            </a:r>
            <a:r>
              <a:rPr lang="ru-RU" dirty="0">
                <a:latin typeface="Century Gothic" pitchFamily="34" charset="0"/>
              </a:rPr>
              <a:t> 10 объектов спорта, установка 14 уличных спортивных площадок, 3 площадок ГТО, 9 хоккейных кортов с модульными раздевальными блоками.</a:t>
            </a:r>
          </a:p>
          <a:p>
            <a:endParaRPr lang="ru-RU" dirty="0"/>
          </a:p>
        </p:txBody>
      </p:sp>
      <p:pic>
        <p:nvPicPr>
          <p:cNvPr id="4" name="Picture 2" descr="Z:\ОТЧЕТ ПО ГП за 2020 год\ФОТОГРАФИИ к ОТЧЕТАМ\гто вешкай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71750"/>
            <a:ext cx="2212185" cy="165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ok (1)122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7161"/>
            <a:ext cx="2376264" cy="166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 descr="http://ulkms.ru/upload/000/u2/03/10/87024-bi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71750"/>
            <a:ext cx="2376264" cy="166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19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43558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Century Gothic" pitchFamily="34" charset="0"/>
              </a:rPr>
              <a:t>Строительство объектов спорта:</a:t>
            </a:r>
            <a:br>
              <a:rPr lang="ru-RU" sz="3200" dirty="0">
                <a:latin typeface="Century Gothic" pitchFamily="34" charset="0"/>
              </a:rPr>
            </a:br>
            <a:endParaRPr lang="ru-RU" sz="3200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15566"/>
            <a:ext cx="8229600" cy="1126831"/>
          </a:xfrm>
          <a:solidFill>
            <a:srgbClr val="00B0F0">
              <a:alpha val="2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- строительство Центра бокса и пауэрлифтинга в </a:t>
            </a:r>
            <a:r>
              <a:rPr lang="ru-RU" dirty="0" err="1">
                <a:latin typeface="Century Gothic" pitchFamily="34" charset="0"/>
              </a:rPr>
              <a:t>р.п</a:t>
            </a:r>
            <a:r>
              <a:rPr lang="ru-RU" dirty="0">
                <a:latin typeface="Century Gothic" pitchFamily="34" charset="0"/>
              </a:rPr>
              <a:t>. Сурское</a:t>
            </a:r>
          </a:p>
        </p:txBody>
      </p:sp>
      <p:pic>
        <p:nvPicPr>
          <p:cNvPr id="4" name="Picture 3" descr="C:\Users\Аня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42397"/>
            <a:ext cx="4876297" cy="282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3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16"/>
            <a:ext cx="8229600" cy="983157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Century Gothic" pitchFamily="34" charset="0"/>
              </a:rPr>
              <a:t>Строительство объектов спорта: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46" y="1200151"/>
            <a:ext cx="8229600" cy="867542"/>
          </a:xfrm>
          <a:solidFill>
            <a:srgbClr val="00B0F0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entury Gothic" pitchFamily="34" charset="0"/>
              </a:rPr>
              <a:t>- строительство </a:t>
            </a:r>
            <a:r>
              <a:rPr lang="ru-RU" sz="2400" dirty="0" err="1">
                <a:latin typeface="Century Gothic" pitchFamily="34" charset="0"/>
              </a:rPr>
              <a:t>ФОКа</a:t>
            </a:r>
            <a:r>
              <a:rPr lang="ru-RU" sz="2400" dirty="0">
                <a:latin typeface="Century Gothic" pitchFamily="34" charset="0"/>
              </a:rPr>
              <a:t> с плавательным бассейном и универсальным игровым залом в </a:t>
            </a:r>
            <a:r>
              <a:rPr lang="ru-RU" sz="2400" dirty="0" err="1">
                <a:latin typeface="Century Gothic" pitchFamily="34" charset="0"/>
              </a:rPr>
              <a:t>р.п</a:t>
            </a:r>
            <a:r>
              <a:rPr lang="ru-RU" sz="2400" dirty="0">
                <a:latin typeface="Century Gothic" pitchFamily="34" charset="0"/>
              </a:rPr>
              <a:t>. Кузоватово </a:t>
            </a:r>
          </a:p>
        </p:txBody>
      </p:sp>
      <p:pic>
        <p:nvPicPr>
          <p:cNvPr id="4" name="Picture 2" descr="Z:\МАЙОРОВ А.В\МО Кузоватовский район\ФОК Кузоватово\Фото 27.03.2020\0BWfwDApW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067694"/>
            <a:ext cx="2156992" cy="287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МАЙОРОВ А.В\МО Кузоватовский район\ФОК Кузоватово\Фото 27.03.2020\WpMLnZ4SE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29" y="2067694"/>
            <a:ext cx="2311700" cy="17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МАЙОРОВ А.В\МО Кузоватовский район\ФОК Кузоватово\Фото 27.03.2020\Wsccjn-Ez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7693"/>
            <a:ext cx="2311700" cy="17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1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1" y="0"/>
            <a:ext cx="8229600" cy="98757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Century Gothic" pitchFamily="34" charset="0"/>
              </a:rPr>
              <a:t>Строительство объектов спорта: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25" y="1200151"/>
            <a:ext cx="8229600" cy="739328"/>
          </a:xfrm>
          <a:solidFill>
            <a:srgbClr val="00B0F0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entury Gothic" pitchFamily="34" charset="0"/>
              </a:rPr>
              <a:t>- строительство физкультурно-оздоровительного комплекса с плавательным бассейном в </a:t>
            </a:r>
            <a:r>
              <a:rPr lang="ru-RU" sz="2000" dirty="0" err="1">
                <a:latin typeface="Century Gothic" pitchFamily="34" charset="0"/>
              </a:rPr>
              <a:t>р.п</a:t>
            </a:r>
            <a:r>
              <a:rPr lang="ru-RU" sz="2000" dirty="0">
                <a:latin typeface="Century Gothic" pitchFamily="34" charset="0"/>
              </a:rPr>
              <a:t>. Ишеевка</a:t>
            </a:r>
          </a:p>
        </p:txBody>
      </p:sp>
      <p:pic>
        <p:nvPicPr>
          <p:cNvPr id="4" name="Picture 2" descr="Z:\МАЙОРОВ А.В\МО Ульяновский район\ФОК Ишеевка (бассейн)\Фото\IMG-20201110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39479"/>
            <a:ext cx="1656184" cy="22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МАЙОРОВ А.В\МО Ульяновский район\ФОК Ишеевка (бассейн)\Фото\IMG-20201110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25" y="2220629"/>
            <a:ext cx="1664739" cy="220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МАЙОРОВ А.В\МО Ульяновский район\ФОК Ишеевка (бассейн)\Фото\IMG-20201110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41" y="2499742"/>
            <a:ext cx="1743670" cy="235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7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5958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Century Gothic" pitchFamily="34" charset="0"/>
              </a:rPr>
              <a:t>Реконструкция и капитальный ремонт: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617" y="1200151"/>
            <a:ext cx="8229600" cy="1083567"/>
          </a:xfrm>
          <a:solidFill>
            <a:srgbClr val="00B0F0">
              <a:alpha val="18824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- реконструкция стадиона «Нефтяник» в </a:t>
            </a:r>
            <a:r>
              <a:rPr lang="ru-RU" dirty="0" err="1">
                <a:latin typeface="Century Gothic" pitchFamily="34" charset="0"/>
              </a:rPr>
              <a:t>р.п</a:t>
            </a:r>
            <a:r>
              <a:rPr lang="ru-RU" dirty="0">
                <a:latin typeface="Century Gothic" pitchFamily="34" charset="0"/>
              </a:rPr>
              <a:t>. Новоспасское</a:t>
            </a:r>
          </a:p>
        </p:txBody>
      </p:sp>
      <p:pic>
        <p:nvPicPr>
          <p:cNvPr id="1026" name="Picture 2" descr="https://ulpressa.ru/wp-content/uploads/old/2020/06/104282444_568937100476132_591524555151186411_o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83718"/>
            <a:ext cx="3458833" cy="230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lpressa.ru/wp-content/uploads/old/2020/06/104466212_568936993809476_8208349370663449416_o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83718"/>
            <a:ext cx="3412385" cy="227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3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16"/>
            <a:ext cx="8229600" cy="105516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Century Gothic" pitchFamily="34" charset="0"/>
              </a:rPr>
              <a:t>Реконструкция и капитальный ремонт: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1"/>
            <a:ext cx="8229600" cy="1080276"/>
          </a:xfrm>
          <a:solidFill>
            <a:srgbClr val="00B0F0">
              <a:alpha val="2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- капитальный ремонт стадиона «Старт» в г. Барыше</a:t>
            </a:r>
          </a:p>
        </p:txBody>
      </p:sp>
      <p:pic>
        <p:nvPicPr>
          <p:cNvPr id="4" name="Picture 2" descr="Z:\МАЙОРОВ А.В\МО город Димитровград\Стадион Старт Димитровград\ФОТО\DSC_3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280427"/>
            <a:ext cx="2266662" cy="1505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МАЙОРОВ А.В\МО город Димитровград\Стадион Старт Димитровград\ФОТО\DSC_3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26" y="2941976"/>
            <a:ext cx="2248956" cy="149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МАЙОРОВ А.В\МО город Димитровград\Стадион Старт Димитровград\ФОТО\DSC_3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35846"/>
            <a:ext cx="2292161" cy="1522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" y="0"/>
            <a:ext cx="8229600" cy="105958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Century Gothic" pitchFamily="34" charset="0"/>
              </a:rPr>
              <a:t>Реконструкция и капитальный ремонт: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31590"/>
            <a:ext cx="8229600" cy="1659631"/>
          </a:xfrm>
          <a:solidFill>
            <a:srgbClr val="00B0F0">
              <a:alpha val="2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- завершение реконструкции СОЛ «Сокол» в с. </a:t>
            </a:r>
            <a:r>
              <a:rPr lang="ru-RU" dirty="0" err="1">
                <a:latin typeface="Century Gothic" pitchFamily="34" charset="0"/>
              </a:rPr>
              <a:t>Акшуат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Барышского</a:t>
            </a:r>
            <a:r>
              <a:rPr lang="ru-RU" dirty="0">
                <a:latin typeface="Century Gothic" pitchFamily="34" charset="0"/>
              </a:rPr>
              <a:t> района.</a:t>
            </a:r>
          </a:p>
          <a:p>
            <a:pPr marL="0" indent="0">
              <a:buNone/>
            </a:pPr>
            <a:endParaRPr lang="ru-RU" dirty="0">
              <a:latin typeface="Century Gothic" pitchFamily="34" charset="0"/>
            </a:endParaRPr>
          </a:p>
        </p:txBody>
      </p:sp>
      <p:pic>
        <p:nvPicPr>
          <p:cNvPr id="4" name="Picture 2" descr="C:\Users\Дмитрий\Desktop\сок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4" y="2954551"/>
            <a:ext cx="2848985" cy="171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митрий\Desktop\сокол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51115"/>
            <a:ext cx="2842678" cy="171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49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508</Words>
  <Application>Microsoft Office PowerPoint</Application>
  <PresentationFormat>Экран (16:9)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«Большой спорт на селе»</vt:lpstr>
      <vt:lpstr>Презентация PowerPoint</vt:lpstr>
      <vt:lpstr>Презентация PowerPoint</vt:lpstr>
      <vt:lpstr>Строительство объектов спорта: </vt:lpstr>
      <vt:lpstr>Строительство объектов спорта:</vt:lpstr>
      <vt:lpstr>Строительство объектов спорта:</vt:lpstr>
      <vt:lpstr>Реконструкция и капитальный ремонт:</vt:lpstr>
      <vt:lpstr>Реконструкция и капитальный ремонт:</vt:lpstr>
      <vt:lpstr>Реконструкция и капитальный ремонт:</vt:lpstr>
      <vt:lpstr>Презентация PowerPoint</vt:lpstr>
      <vt:lpstr>Презентация PowerPoint</vt:lpstr>
      <vt:lpstr>Презентация PowerPoint</vt:lpstr>
      <vt:lpstr>Мероприятия:</vt:lpstr>
      <vt:lpstr>Реализация комплекса «ГТО» немного о статистике за последние пять лет: </vt:lpstr>
      <vt:lpstr>Мероприятия:</vt:lpstr>
      <vt:lpstr>Мероприятия:</vt:lpstr>
      <vt:lpstr> Загруженность спортивных объектов: </vt:lpstr>
      <vt:lpstr>Презентация PowerPoint</vt:lpstr>
      <vt:lpstr>«УРОЖАЙ»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«Большой спорт на селе»</dc:title>
  <dc:creator>Дмитрий</dc:creator>
  <cp:lastModifiedBy>Дмитрий</cp:lastModifiedBy>
  <cp:revision>16</cp:revision>
  <dcterms:created xsi:type="dcterms:W3CDTF">2021-02-09T06:38:28Z</dcterms:created>
  <dcterms:modified xsi:type="dcterms:W3CDTF">2021-02-10T06:39:49Z</dcterms:modified>
</cp:coreProperties>
</file>